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65" r:id="rId2"/>
    <p:sldId id="301" r:id="rId3"/>
    <p:sldId id="326" r:id="rId4"/>
    <p:sldId id="302" r:id="rId5"/>
    <p:sldId id="337" r:id="rId6"/>
    <p:sldId id="338" r:id="rId7"/>
    <p:sldId id="356" r:id="rId8"/>
    <p:sldId id="363" r:id="rId9"/>
    <p:sldId id="357" r:id="rId10"/>
    <p:sldId id="339" r:id="rId11"/>
    <p:sldId id="344" r:id="rId12"/>
    <p:sldId id="345" r:id="rId13"/>
    <p:sldId id="346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275" r:id="rId23"/>
    <p:sldId id="307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FF"/>
    <a:srgbClr val="0000FF"/>
    <a:srgbClr val="008000"/>
    <a:srgbClr val="FFFFCC"/>
    <a:srgbClr val="33CC33"/>
    <a:srgbClr val="A50021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9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8FCF12-F702-4436-99A6-F103266B7441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9B2D53-325D-4438-B131-1A270AF3C4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9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4B47-1C65-4BF3-8F57-94A6562EA5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500715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662F7-15D8-4173-92BC-4EEC220B7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33260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EE6D6-97DE-448F-A341-50A8DD1AE9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495827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7F260-2F08-4513-B8EB-4E8BF4F7CC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152530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F91A4-A6F3-415C-AE71-D499CC508A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803887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AA99C-2C4A-4BD4-A5D3-9088F69DC8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970216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C461C-D16A-48B6-9D65-65E048313A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22658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5B2C0-CD3F-4AFF-ACCD-BC5BBAC59F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051871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A9A4F-B8FF-4A5D-AD5F-829AEA61A5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90683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D06C6-D27A-4FAC-8F60-B70D242686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90008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D3CF1-828A-4F57-9661-80B2FD99E5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623431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3C996415-3DF1-4BF2-AA5D-8B45FFBF66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47" name="WordArt 4"/>
          <p:cNvSpPr>
            <a:spLocks noChangeArrowheads="1" noChangeShapeType="1" noTextEdit="1"/>
          </p:cNvSpPr>
          <p:nvPr/>
        </p:nvSpPr>
        <p:spPr bwMode="auto">
          <a:xfrm>
            <a:off x="1476375" y="1773238"/>
            <a:ext cx="6983413" cy="29527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Section B --3 </a:t>
            </a:r>
          </a:p>
          <a:p>
            <a:pPr algn="ctr"/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图片 4" descr="B-4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38306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椭圆形标注 7"/>
          <p:cNvSpPr>
            <a:spLocks noChangeArrowheads="1"/>
          </p:cNvSpPr>
          <p:nvPr/>
        </p:nvSpPr>
        <p:spPr bwMode="auto">
          <a:xfrm>
            <a:off x="152400" y="2286000"/>
            <a:ext cx="7543800" cy="21336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25400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8852" name="TextBox 3"/>
          <p:cNvSpPr txBox="1">
            <a:spLocks noChangeArrowheads="1"/>
          </p:cNvSpPr>
          <p:nvPr/>
        </p:nvSpPr>
        <p:spPr bwMode="auto">
          <a:xfrm>
            <a:off x="381000" y="609600"/>
            <a:ext cx="8610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400"/>
              </a:lnSpc>
              <a:buFont typeface="Arial" charset="0"/>
              <a:buNone/>
            </a:pPr>
            <a:r>
              <a:rPr lang="en-US" sz="3600" b="1">
                <a:solidFill>
                  <a:srgbClr val="0000CC"/>
                </a:solidFill>
                <a:latin typeface="Arial" charset="0"/>
              </a:rPr>
              <a:t>4 Make up a crazy recipe with your partner. Then tell another pair of students how to make this crazy food. The other pair will draw it.</a:t>
            </a:r>
            <a:endParaRPr lang="zh-CN" altLang="en-US" sz="3600" b="1">
              <a:solidFill>
                <a:srgbClr val="0000CC"/>
              </a:solidFill>
              <a:latin typeface="Arial" charset="0"/>
            </a:endParaRPr>
          </a:p>
          <a:p>
            <a:pPr eaLnBrk="1" hangingPunct="1">
              <a:lnSpc>
                <a:spcPts val="3400"/>
              </a:lnSpc>
              <a:buFont typeface="Arial" charset="0"/>
              <a:buNone/>
            </a:pPr>
            <a:endParaRPr lang="zh-CN" altLang="en-US" sz="1800">
              <a:latin typeface="Arial" charset="0"/>
            </a:endParaRPr>
          </a:p>
        </p:txBody>
      </p:sp>
      <p:pic>
        <p:nvPicPr>
          <p:cNvPr id="78853" name="图片 5" descr="B-4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48200"/>
            <a:ext cx="30305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4" name="TextBox 6"/>
          <p:cNvSpPr txBox="1">
            <a:spLocks noChangeArrowheads="1"/>
          </p:cNvSpPr>
          <p:nvPr/>
        </p:nvSpPr>
        <p:spPr bwMode="auto">
          <a:xfrm>
            <a:off x="1219200" y="2603500"/>
            <a:ext cx="60198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cs typeface="Times New Roman" pitchFamily="18" charset="0"/>
              </a:rPr>
              <a:t>First</a:t>
            </a:r>
            <a:r>
              <a:rPr lang="en-US" sz="2800" b="1">
                <a:cs typeface="Times New Roman" pitchFamily="18" charset="0"/>
              </a:rPr>
              <a:t>, put some yogurt on a piece of bread. </a:t>
            </a:r>
            <a:r>
              <a:rPr lang="en-US" sz="2800" b="1">
                <a:solidFill>
                  <a:srgbClr val="FF0000"/>
                </a:solidFill>
                <a:cs typeface="Times New Roman" pitchFamily="18" charset="0"/>
              </a:rPr>
              <a:t>Then</a:t>
            </a:r>
            <a:r>
              <a:rPr lang="en-US" sz="2800" b="1">
                <a:cs typeface="Times New Roman" pitchFamily="18" charset="0"/>
              </a:rPr>
              <a:t>, cut up one apple and an onion and put them on yogurt…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 sz="28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3"/>
          <p:cNvSpPr txBox="1">
            <a:spLocks noChangeArrowheads="1"/>
          </p:cNvSpPr>
          <p:nvPr/>
        </p:nvSpPr>
        <p:spPr bwMode="auto">
          <a:xfrm>
            <a:off x="152400" y="685800"/>
            <a:ext cx="10058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800" b="1">
                <a:solidFill>
                  <a:srgbClr val="0033CC"/>
                </a:solidFill>
                <a:latin typeface="Arial" charset="0"/>
              </a:rPr>
              <a:t>1 Number these instructions for making tomato</a:t>
            </a:r>
          </a:p>
          <a:p>
            <a:pPr eaLnBrk="1" hangingPunct="1">
              <a:buFont typeface="Arial" charset="0"/>
              <a:buNone/>
            </a:pPr>
            <a:r>
              <a:rPr lang="en-US" sz="2800" b="1">
                <a:solidFill>
                  <a:srgbClr val="0033CC"/>
                </a:solidFill>
                <a:latin typeface="Arial" charset="0"/>
              </a:rPr>
              <a:t> and eggs soup in the correct order. Then complete </a:t>
            </a:r>
          </a:p>
          <a:p>
            <a:pPr eaLnBrk="1" hangingPunct="1">
              <a:buFont typeface="Arial" charset="0"/>
              <a:buNone/>
            </a:pPr>
            <a:r>
              <a:rPr lang="en-US" sz="2800" b="1">
                <a:solidFill>
                  <a:srgbClr val="0033CC"/>
                </a:solidFill>
                <a:latin typeface="Arial" charset="0"/>
              </a:rPr>
              <a:t>the instructions with the words in the box.</a:t>
            </a:r>
            <a:endParaRPr lang="zh-CN" altLang="en-US" sz="28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 sz="2800" b="1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83971" name="TextBox 4"/>
          <p:cNvSpPr txBox="1">
            <a:spLocks noChangeArrowheads="1"/>
          </p:cNvSpPr>
          <p:nvPr/>
        </p:nvSpPr>
        <p:spPr bwMode="auto">
          <a:xfrm>
            <a:off x="250825" y="1916113"/>
            <a:ext cx="8713788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700"/>
              </a:lnSpc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First   Next   Then     Finally</a:t>
            </a:r>
          </a:p>
          <a:p>
            <a:pPr eaLnBrk="1" hangingPunct="1">
              <a:lnSpc>
                <a:spcPts val="4700"/>
              </a:lnSpc>
              <a:buFont typeface="Arial" charset="0"/>
              <a:buNone/>
            </a:pPr>
            <a:r>
              <a:rPr lang="en-US" sz="2800" b="1" u="sng">
                <a:cs typeface="Times New Roman" pitchFamily="18" charset="0"/>
              </a:rPr>
              <a:t>        </a:t>
            </a:r>
            <a:r>
              <a:rPr lang="en-US" sz="3600" b="1">
                <a:cs typeface="Times New Roman" pitchFamily="18" charset="0"/>
              </a:rPr>
              <a:t>, mix everything together and serve it.</a:t>
            </a:r>
            <a:endParaRPr lang="zh-CN" altLang="en-US" sz="3600" b="1">
              <a:cs typeface="Times New Roman" pitchFamily="18" charset="0"/>
            </a:endParaRPr>
          </a:p>
          <a:p>
            <a:pPr eaLnBrk="1" hangingPunct="1">
              <a:lnSpc>
                <a:spcPts val="4700"/>
              </a:lnSpc>
              <a:buFont typeface="Arial" charset="0"/>
              <a:buNone/>
            </a:pPr>
            <a:r>
              <a:rPr lang="en-US" sz="3600" b="1" u="sng">
                <a:cs typeface="Times New Roman" pitchFamily="18" charset="0"/>
              </a:rPr>
              <a:t>        </a:t>
            </a:r>
            <a:r>
              <a:rPr lang="en-US" sz="3600" b="1">
                <a:cs typeface="Times New Roman" pitchFamily="18" charset="0"/>
              </a:rPr>
              <a:t>, cook for five minutes and add two eggs.</a:t>
            </a:r>
            <a:endParaRPr lang="zh-CN" altLang="en-US" sz="3600" b="1">
              <a:cs typeface="Times New Roman" pitchFamily="18" charset="0"/>
            </a:endParaRPr>
          </a:p>
          <a:p>
            <a:pPr eaLnBrk="1" hangingPunct="1">
              <a:lnSpc>
                <a:spcPts val="4700"/>
              </a:lnSpc>
              <a:buFont typeface="Arial" charset="0"/>
              <a:buNone/>
            </a:pPr>
            <a:r>
              <a:rPr lang="en-US" sz="3600" b="1" u="sng">
                <a:cs typeface="Times New Roman" pitchFamily="18" charset="0"/>
              </a:rPr>
              <a:t>        </a:t>
            </a:r>
            <a:r>
              <a:rPr lang="en-US" sz="3600" b="1">
                <a:cs typeface="Times New Roman" pitchFamily="18" charset="0"/>
              </a:rPr>
              <a:t>, cut up three tomatoes and put them into a pot.</a:t>
            </a:r>
            <a:endParaRPr lang="zh-CN" altLang="en-US" sz="3600" b="1">
              <a:cs typeface="Times New Roman" pitchFamily="18" charset="0"/>
            </a:endParaRPr>
          </a:p>
          <a:p>
            <a:pPr eaLnBrk="1" hangingPunct="1">
              <a:lnSpc>
                <a:spcPts val="4700"/>
              </a:lnSpc>
              <a:buFont typeface="Arial" charset="0"/>
              <a:buNone/>
            </a:pPr>
            <a:r>
              <a:rPr lang="en-US" sz="3600" b="1" u="sng">
                <a:cs typeface="Times New Roman" pitchFamily="18" charset="0"/>
              </a:rPr>
              <a:t>        </a:t>
            </a:r>
            <a:r>
              <a:rPr lang="en-US" sz="3600" b="1">
                <a:cs typeface="Times New Roman" pitchFamily="18" charset="0"/>
              </a:rPr>
              <a:t>, add some water, sugar and salt</a:t>
            </a:r>
            <a:r>
              <a:rPr lang="en-US" sz="2800" b="1">
                <a:cs typeface="Times New Roman" pitchFamily="18" charset="0"/>
              </a:rPr>
              <a:t>.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lnSpc>
                <a:spcPts val="4700"/>
              </a:lnSpc>
              <a:buFont typeface="Arial" charset="0"/>
              <a:buNone/>
            </a:pPr>
            <a:endParaRPr lang="zh-CN" altLang="en-US" sz="2800" b="1">
              <a:cs typeface="Times New Roman" pitchFamily="18" charset="0"/>
            </a:endParaRPr>
          </a:p>
        </p:txBody>
      </p:sp>
      <p:sp>
        <p:nvSpPr>
          <p:cNvPr id="83976" name="Text Box 5"/>
          <p:cNvSpPr txBox="1">
            <a:spLocks noChangeArrowheads="1"/>
          </p:cNvSpPr>
          <p:nvPr/>
        </p:nvSpPr>
        <p:spPr bwMode="auto">
          <a:xfrm>
            <a:off x="323850" y="5589588"/>
            <a:ext cx="1357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C00000"/>
                </a:solidFill>
                <a:latin typeface="Arial" charset="0"/>
              </a:rPr>
              <a:t>Next </a:t>
            </a:r>
          </a:p>
        </p:txBody>
      </p:sp>
      <p:sp>
        <p:nvSpPr>
          <p:cNvPr id="83977" name="Text Box 5"/>
          <p:cNvSpPr txBox="1">
            <a:spLocks noChangeArrowheads="1"/>
          </p:cNvSpPr>
          <p:nvPr/>
        </p:nvSpPr>
        <p:spPr bwMode="auto">
          <a:xfrm>
            <a:off x="0" y="2636838"/>
            <a:ext cx="1571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C00000"/>
                </a:solidFill>
                <a:latin typeface="Arial" charset="0"/>
              </a:rPr>
              <a:t>Finally </a:t>
            </a:r>
          </a:p>
        </p:txBody>
      </p:sp>
      <p:sp>
        <p:nvSpPr>
          <p:cNvPr id="83978" name="Text Box 5"/>
          <p:cNvSpPr txBox="1">
            <a:spLocks noChangeArrowheads="1"/>
          </p:cNvSpPr>
          <p:nvPr/>
        </p:nvSpPr>
        <p:spPr bwMode="auto">
          <a:xfrm>
            <a:off x="250825" y="4508500"/>
            <a:ext cx="1357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C00000"/>
                </a:solidFill>
                <a:latin typeface="Arial" charset="0"/>
              </a:rPr>
              <a:t>First </a:t>
            </a:r>
          </a:p>
        </p:txBody>
      </p:sp>
      <p:sp>
        <p:nvSpPr>
          <p:cNvPr id="83979" name="Text Box 5"/>
          <p:cNvSpPr txBox="1">
            <a:spLocks noChangeArrowheads="1"/>
          </p:cNvSpPr>
          <p:nvPr/>
        </p:nvSpPr>
        <p:spPr bwMode="auto">
          <a:xfrm>
            <a:off x="250825" y="3213100"/>
            <a:ext cx="1357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C00000"/>
                </a:solidFill>
                <a:latin typeface="Arial" charset="0"/>
              </a:rPr>
              <a:t>Then </a:t>
            </a:r>
          </a:p>
        </p:txBody>
      </p:sp>
      <p:sp>
        <p:nvSpPr>
          <p:cNvPr id="83980" name="Oval 12"/>
          <p:cNvSpPr>
            <a:spLocks noChangeArrowheads="1"/>
          </p:cNvSpPr>
          <p:nvPr/>
        </p:nvSpPr>
        <p:spPr bwMode="auto">
          <a:xfrm>
            <a:off x="1042988" y="260350"/>
            <a:ext cx="2665412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83981" name="Rectangl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8913"/>
            <a:ext cx="268922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Box 3"/>
          <p:cNvSpPr txBox="1">
            <a:spLocks noChangeArrowheads="1"/>
          </p:cNvSpPr>
          <p:nvPr/>
        </p:nvSpPr>
        <p:spPr bwMode="auto">
          <a:xfrm>
            <a:off x="755650" y="404813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b="1">
                <a:solidFill>
                  <a:srgbClr val="0033CC"/>
                </a:solidFill>
                <a:latin typeface="Arial" charset="0"/>
              </a:rPr>
              <a:t>2 Write questions and answers using the words in brackets.</a:t>
            </a:r>
            <a:endParaRPr lang="zh-CN" altLang="en-US" b="1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84995" name="TextBox 4"/>
          <p:cNvSpPr txBox="1">
            <a:spLocks noChangeArrowheads="1"/>
          </p:cNvSpPr>
          <p:nvPr/>
        </p:nvSpPr>
        <p:spPr bwMode="auto">
          <a:xfrm>
            <a:off x="323850" y="1479550"/>
            <a:ext cx="77724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Q: _______________________________________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(how many / eggs / we / need / make /cake)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A: _______________________________________</a:t>
            </a:r>
            <a:r>
              <a:rPr lang="en-US" sz="2800" b="1" u="sng">
                <a:cs typeface="Times New Roman" pitchFamily="18" charset="0"/>
              </a:rPr>
              <a:t>                                                               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 (two)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Q: _______________________________________</a:t>
            </a:r>
            <a:r>
              <a:rPr lang="en-US" sz="2800" b="1" u="sng">
                <a:cs typeface="Times New Roman" pitchFamily="18" charset="0"/>
              </a:rPr>
              <a:t>                                                               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 ( how much / milk / we / need)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A: _______________________________________                                                               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  (three cups)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Q: _______________________________________</a:t>
            </a:r>
            <a:r>
              <a:rPr lang="en-US" sz="2800" b="1" u="sng">
                <a:cs typeface="Times New Roman" pitchFamily="18" charset="0"/>
              </a:rPr>
              <a:t>                                                               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 (have to / add / sugar or honey)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A: _______________________________________</a:t>
            </a:r>
            <a:r>
              <a:rPr lang="en-US" sz="2800" b="1" u="sng">
                <a:cs typeface="Times New Roman" pitchFamily="18" charset="0"/>
              </a:rPr>
              <a:t>                                                                 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     (can / add / two spoons)</a:t>
            </a: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 sz="28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 sz="2800" b="1">
              <a:cs typeface="Times New Roman" pitchFamily="18" charset="0"/>
            </a:endParaRPr>
          </a:p>
        </p:txBody>
      </p:sp>
      <p:sp>
        <p:nvSpPr>
          <p:cNvPr id="84996" name="Text Box 5"/>
          <p:cNvSpPr txBox="1">
            <a:spLocks noChangeArrowheads="1"/>
          </p:cNvSpPr>
          <p:nvPr/>
        </p:nvSpPr>
        <p:spPr bwMode="auto">
          <a:xfrm>
            <a:off x="709613" y="1412875"/>
            <a:ext cx="79200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How many eggs do we need to make cake?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755650" y="2276475"/>
            <a:ext cx="7920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We need two.</a:t>
            </a:r>
          </a:p>
        </p:txBody>
      </p:sp>
      <p:sp>
        <p:nvSpPr>
          <p:cNvPr id="84998" name="Text Box 5"/>
          <p:cNvSpPr txBox="1">
            <a:spLocks noChangeArrowheads="1"/>
          </p:cNvSpPr>
          <p:nvPr/>
        </p:nvSpPr>
        <p:spPr bwMode="auto">
          <a:xfrm>
            <a:off x="827088" y="3213100"/>
            <a:ext cx="79200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How much mil</a:t>
            </a:r>
            <a:r>
              <a:rPr lang="en-US" altLang="zh-CN" sz="2800" b="1" i="1">
                <a:solidFill>
                  <a:srgbClr val="FF0000"/>
                </a:solidFill>
                <a:latin typeface="Arial" charset="0"/>
              </a:rPr>
              <a:t>k</a:t>
            </a: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 do we need?</a:t>
            </a:r>
          </a:p>
        </p:txBody>
      </p:sp>
      <p:sp>
        <p:nvSpPr>
          <p:cNvPr id="84999" name="Text Box 5"/>
          <p:cNvSpPr txBox="1">
            <a:spLocks noChangeArrowheads="1"/>
          </p:cNvSpPr>
          <p:nvPr/>
        </p:nvSpPr>
        <p:spPr bwMode="auto">
          <a:xfrm>
            <a:off x="684213" y="4005263"/>
            <a:ext cx="79200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We need three cups of milk.</a:t>
            </a:r>
          </a:p>
        </p:txBody>
      </p:sp>
      <p:sp>
        <p:nvSpPr>
          <p:cNvPr id="85000" name="Text Box 5"/>
          <p:cNvSpPr txBox="1">
            <a:spLocks noChangeArrowheads="1"/>
          </p:cNvSpPr>
          <p:nvPr/>
        </p:nvSpPr>
        <p:spPr bwMode="auto">
          <a:xfrm>
            <a:off x="755650" y="4868863"/>
            <a:ext cx="79200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Do we have to add sugar or honey?</a:t>
            </a:r>
          </a:p>
        </p:txBody>
      </p:sp>
      <p:sp>
        <p:nvSpPr>
          <p:cNvPr id="85001" name="Text Box 5"/>
          <p:cNvSpPr txBox="1">
            <a:spLocks noChangeArrowheads="1"/>
          </p:cNvSpPr>
          <p:nvPr/>
        </p:nvSpPr>
        <p:spPr bwMode="auto">
          <a:xfrm>
            <a:off x="684213" y="5661025"/>
            <a:ext cx="79200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800" b="1" i="1">
                <a:solidFill>
                  <a:srgbClr val="FF0000"/>
                </a:solidFill>
                <a:latin typeface="Arial" charset="0"/>
              </a:rPr>
              <a:t>Yes ,we can add two spoons of honey.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utoUpdateAnimBg="0"/>
      <p:bldP spid="84997" grpId="0" autoUpdateAnimBg="0"/>
      <p:bldP spid="84998" grpId="0" autoUpdateAnimBg="0"/>
      <p:bldP spid="84999" grpId="0" autoUpdateAnimBg="0"/>
      <p:bldP spid="85000" grpId="0" autoUpdateAnimBg="0"/>
      <p:bldP spid="850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188913"/>
            <a:ext cx="4030662" cy="360362"/>
          </a:xfrm>
        </p:spPr>
        <p:txBody>
          <a:bodyPr/>
          <a:lstStyle/>
          <a:p>
            <a:pPr algn="l"/>
            <a:r>
              <a:rPr lang="zh-CN" altLang="en-US" sz="3200" b="1" smtClean="0">
                <a:solidFill>
                  <a:srgbClr val="0000CC"/>
                </a:solidFill>
                <a:ea typeface="黑体" pitchFamily="49" charset="-122"/>
              </a:rPr>
              <a:t>一、选词填空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549275"/>
            <a:ext cx="8255000" cy="792163"/>
          </a:xfrm>
          <a:noFill/>
          <a:ln w="41275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</a:pPr>
            <a:r>
              <a:rPr lang="en-US" sz="3600" b="1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</a:rPr>
              <a:t>put    turn on    cut up    pour    mix up</a:t>
            </a:r>
          </a:p>
        </p:txBody>
      </p:sp>
      <p:sp>
        <p:nvSpPr>
          <p:cNvPr id="86020" name="Text Box 5"/>
          <p:cNvSpPr txBox="1">
            <a:spLocks noChangeArrowheads="1"/>
          </p:cNvSpPr>
          <p:nvPr/>
        </p:nvSpPr>
        <p:spPr bwMode="auto">
          <a:xfrm>
            <a:off x="179388" y="1268413"/>
            <a:ext cx="8964612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442913" indent="-442913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Font typeface="Arial" charset="0"/>
              <a:buAutoNum type="arabicPeriod"/>
            </a:pPr>
            <a:r>
              <a:rPr lang="en-US" sz="3600" b="1"/>
              <a:t>I need some help. Can you _______ 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    the tomatoes, please?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2. Next you need to _____ the 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    ingredients into a blender.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3. Then _____ hot water into the blender.</a:t>
            </a:r>
            <a:endParaRPr lang="en-US" altLang="zh-CN" sz="3600" b="1"/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4. Add some honey and _____ the ingredients.</a:t>
            </a:r>
            <a:endParaRPr lang="en-US" altLang="zh-CN" sz="3600" b="1"/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5.  ______ the blender for about two minutes.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endParaRPr lang="en-US" sz="3600" b="1"/>
          </a:p>
        </p:txBody>
      </p:sp>
      <p:sp>
        <p:nvSpPr>
          <p:cNvPr id="86021" name="Text Box 6"/>
          <p:cNvSpPr txBox="1">
            <a:spLocks noChangeArrowheads="1"/>
          </p:cNvSpPr>
          <p:nvPr/>
        </p:nvSpPr>
        <p:spPr bwMode="auto">
          <a:xfrm>
            <a:off x="6227763" y="1268413"/>
            <a:ext cx="1416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cut up</a:t>
            </a:r>
          </a:p>
        </p:txBody>
      </p:sp>
      <p:sp>
        <p:nvSpPr>
          <p:cNvPr id="86022" name="Text Box 7"/>
          <p:cNvSpPr txBox="1">
            <a:spLocks noChangeArrowheads="1"/>
          </p:cNvSpPr>
          <p:nvPr/>
        </p:nvSpPr>
        <p:spPr bwMode="auto">
          <a:xfrm>
            <a:off x="4500563" y="2276475"/>
            <a:ext cx="84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put</a:t>
            </a:r>
          </a:p>
        </p:txBody>
      </p:sp>
      <p:sp>
        <p:nvSpPr>
          <p:cNvPr id="86023" name="Text Box 8"/>
          <p:cNvSpPr txBox="1">
            <a:spLocks noChangeArrowheads="1"/>
          </p:cNvSpPr>
          <p:nvPr/>
        </p:nvSpPr>
        <p:spPr bwMode="auto">
          <a:xfrm>
            <a:off x="2124075" y="3644900"/>
            <a:ext cx="1123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pour</a:t>
            </a:r>
          </a:p>
        </p:txBody>
      </p:sp>
      <p:sp>
        <p:nvSpPr>
          <p:cNvPr id="86025" name="Text Box 3"/>
          <p:cNvSpPr txBox="1">
            <a:spLocks noChangeArrowheads="1"/>
          </p:cNvSpPr>
          <p:nvPr/>
        </p:nvSpPr>
        <p:spPr bwMode="auto">
          <a:xfrm>
            <a:off x="4716463" y="4292600"/>
            <a:ext cx="154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mix up</a:t>
            </a:r>
          </a:p>
        </p:txBody>
      </p:sp>
      <p:sp>
        <p:nvSpPr>
          <p:cNvPr id="86026" name="Text Box 4"/>
          <p:cNvSpPr txBox="1">
            <a:spLocks noChangeArrowheads="1"/>
          </p:cNvSpPr>
          <p:nvPr/>
        </p:nvSpPr>
        <p:spPr bwMode="auto">
          <a:xfrm>
            <a:off x="611188" y="4868863"/>
            <a:ext cx="179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Turn on</a:t>
            </a:r>
          </a:p>
        </p:txBody>
      </p:sp>
      <p:sp>
        <p:nvSpPr>
          <p:cNvPr id="86027" name="Rectangle 2"/>
          <p:cNvSpPr>
            <a:spLocks noChangeArrowheads="1"/>
          </p:cNvSpPr>
          <p:nvPr/>
        </p:nvSpPr>
        <p:spPr bwMode="auto">
          <a:xfrm>
            <a:off x="611188" y="54451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n-US" sz="5400" b="1">
                <a:solidFill>
                  <a:srgbClr val="0000CC"/>
                </a:solidFill>
                <a:latin typeface="Arial" charset="0"/>
              </a:rPr>
              <a:t>Exercises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 autoUpdateAnimBg="0"/>
      <p:bldP spid="86022" grpId="0" autoUpdateAnimBg="0"/>
      <p:bldP spid="86023" grpId="0" autoUpdateAnimBg="0"/>
      <p:bldP spid="86025" grpId="0" autoUpdateAnimBg="0"/>
      <p:bldP spid="8602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8"/>
          <p:cNvSpPr txBox="1">
            <a:spLocks noChangeArrowheads="1"/>
          </p:cNvSpPr>
          <p:nvPr/>
        </p:nvSpPr>
        <p:spPr bwMode="auto">
          <a:xfrm>
            <a:off x="539750" y="1809750"/>
            <a:ext cx="8064500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 typeface="Arial" charset="0"/>
              <a:buNone/>
            </a:pPr>
            <a:r>
              <a:rPr lang="en-US" sz="3600" b="1"/>
              <a:t>1. ___________ hours are there in a   </a:t>
            </a:r>
            <a:br>
              <a:rPr lang="en-US" sz="3600" b="1"/>
            </a:br>
            <a:r>
              <a:rPr lang="en-US" sz="3600" b="1"/>
              <a:t>     day? </a:t>
            </a:r>
            <a:br>
              <a:rPr lang="en-US" sz="3600" b="1"/>
            </a:br>
            <a:r>
              <a:rPr lang="en-US" sz="3600" b="1"/>
              <a:t>2. --____________ is the shirt? </a:t>
            </a:r>
            <a:br>
              <a:rPr lang="en-US" sz="3600" b="1"/>
            </a:br>
            <a:r>
              <a:rPr lang="en-US" sz="3600" b="1"/>
              <a:t>     --$ 30. </a:t>
            </a:r>
            <a:br>
              <a:rPr lang="en-US" sz="3600" b="1"/>
            </a:br>
            <a:r>
              <a:rPr lang="en-US" sz="3600" b="1"/>
              <a:t>3. ____________ pens do you have ? </a:t>
            </a:r>
            <a:br>
              <a:rPr lang="en-US" sz="3600" b="1"/>
            </a:br>
            <a:r>
              <a:rPr lang="en-US" sz="3600" b="1"/>
              <a:t>4. ____________ butter do you need?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308100" y="1898650"/>
            <a:ext cx="2424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How many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692275" y="3159125"/>
            <a:ext cx="2449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How much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500188" y="4419600"/>
            <a:ext cx="2782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How many 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500188" y="5138738"/>
            <a:ext cx="2425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How much</a:t>
            </a:r>
            <a:r>
              <a:rPr lang="en-US" sz="3600" b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444500" y="819150"/>
            <a:ext cx="806291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/>
          <a:p>
            <a:pPr defTabSz="912813">
              <a:buFont typeface="Arial" charset="0"/>
              <a:buNone/>
            </a:pPr>
            <a:r>
              <a:rPr lang="zh-CN" altLang="en-US" sz="3600" b="1">
                <a:solidFill>
                  <a:srgbClr val="0000CC"/>
                </a:solidFill>
                <a:latin typeface="Arial" charset="0"/>
              </a:rPr>
              <a:t>二、用</a:t>
            </a:r>
            <a:r>
              <a:rPr lang="en-US" sz="3600" b="1">
                <a:solidFill>
                  <a:srgbClr val="0000CC"/>
                </a:solidFill>
                <a:latin typeface="Arial" charset="0"/>
              </a:rPr>
              <a:t>how much </a:t>
            </a:r>
            <a:r>
              <a:rPr lang="zh-CN" altLang="en-US" sz="3600" b="1">
                <a:solidFill>
                  <a:srgbClr val="0000CC"/>
                </a:solidFill>
                <a:latin typeface="Arial" charset="0"/>
              </a:rPr>
              <a:t>或 </a:t>
            </a:r>
            <a:r>
              <a:rPr lang="en-US" sz="3600" b="1">
                <a:solidFill>
                  <a:srgbClr val="0000CC"/>
                </a:solidFill>
                <a:latin typeface="Arial" charset="0"/>
              </a:rPr>
              <a:t>how many</a:t>
            </a:r>
            <a:r>
              <a:rPr lang="zh-CN" altLang="en-US" sz="3600" b="1">
                <a:solidFill>
                  <a:srgbClr val="0000CC"/>
                </a:solidFill>
                <a:latin typeface="Arial" charset="0"/>
              </a:rPr>
              <a:t>填空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utoUpdateAnimBg="0"/>
      <p:bldP spid="88068" grpId="0" autoUpdateAnimBg="0"/>
      <p:bldP spid="88069" grpId="0" autoUpdateAnimBg="0"/>
      <p:bldP spid="8807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0"/>
          <p:cNvSpPr txBox="1">
            <a:spLocks noChangeArrowheads="1"/>
          </p:cNvSpPr>
          <p:nvPr/>
        </p:nvSpPr>
        <p:spPr bwMode="auto">
          <a:xfrm>
            <a:off x="444500" y="728663"/>
            <a:ext cx="7931150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400" b="1">
                <a:solidFill>
                  <a:srgbClr val="0000CC"/>
                </a:solidFill>
                <a:ea typeface="黑体" pitchFamily="49" charset="-122"/>
              </a:rPr>
              <a:t>三、将下列名词归类</a:t>
            </a:r>
            <a:r>
              <a:rPr lang="zh-CN" altLang="en-US" sz="3400" b="1">
                <a:solidFill>
                  <a:srgbClr val="0000CC"/>
                </a:solidFill>
              </a:rPr>
              <a:t/>
            </a:r>
            <a:br>
              <a:rPr lang="zh-CN" altLang="en-US" sz="3400" b="1">
                <a:solidFill>
                  <a:srgbClr val="0000CC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yogurt, teaspoon, watermelon, popcorn, </a:t>
            </a:r>
          </a:p>
          <a:p>
            <a:pPr eaLnBrk="1" hangingPunct="1">
              <a:buFont typeface="Arial" charset="0"/>
              <a:buNone/>
            </a:pPr>
            <a:r>
              <a:rPr lang="en-US" sz="3400" b="1">
                <a:solidFill>
                  <a:schemeClr val="tx2"/>
                </a:solidFill>
              </a:rPr>
              <a:t>bread, banana, hamburger, strawberry, </a:t>
            </a:r>
          </a:p>
          <a:p>
            <a:pPr eaLnBrk="1" hangingPunct="1">
              <a:lnSpc>
                <a:spcPct val="120000"/>
              </a:lnSpc>
              <a:buFont typeface="Arial" charset="0"/>
              <a:buNone/>
            </a:pPr>
            <a:r>
              <a:rPr lang="en-US" sz="3400" b="1">
                <a:solidFill>
                  <a:schemeClr val="tx2"/>
                </a:solidFill>
              </a:rPr>
              <a:t>tomato, carrot, water </a:t>
            </a:r>
            <a:br>
              <a:rPr lang="en-US" sz="3400" b="1">
                <a:solidFill>
                  <a:schemeClr val="tx2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1. countable nouns</a:t>
            </a:r>
            <a:br>
              <a:rPr lang="en-US" sz="3400" b="1">
                <a:solidFill>
                  <a:schemeClr val="tx2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_________________________________</a:t>
            </a:r>
            <a:br>
              <a:rPr lang="en-US" sz="3400" b="1">
                <a:solidFill>
                  <a:schemeClr val="tx2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_________________________________</a:t>
            </a:r>
            <a:br>
              <a:rPr lang="en-US" sz="3400" b="1">
                <a:solidFill>
                  <a:schemeClr val="tx2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2. uncountable nouns</a:t>
            </a:r>
            <a:br>
              <a:rPr lang="en-US" sz="3400" b="1">
                <a:solidFill>
                  <a:schemeClr val="tx2"/>
                </a:solidFill>
              </a:rPr>
            </a:br>
            <a:r>
              <a:rPr lang="en-US" sz="3400" b="1">
                <a:solidFill>
                  <a:schemeClr val="tx2"/>
                </a:solidFill>
              </a:rPr>
              <a:t>_________________________________</a:t>
            </a:r>
          </a:p>
        </p:txBody>
      </p:sp>
      <p:sp>
        <p:nvSpPr>
          <p:cNvPr id="89091" name="Rectangle 4"/>
          <p:cNvSpPr>
            <a:spLocks noChangeArrowheads="1"/>
          </p:cNvSpPr>
          <p:nvPr/>
        </p:nvSpPr>
        <p:spPr bwMode="auto">
          <a:xfrm>
            <a:off x="1020763" y="5287963"/>
            <a:ext cx="14192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yogurt</a:t>
            </a:r>
          </a:p>
        </p:txBody>
      </p:sp>
      <p:sp>
        <p:nvSpPr>
          <p:cNvPr id="89092" name="Rectangle 5"/>
          <p:cNvSpPr>
            <a:spLocks noChangeArrowheads="1"/>
          </p:cNvSpPr>
          <p:nvPr/>
        </p:nvSpPr>
        <p:spPr bwMode="auto">
          <a:xfrm>
            <a:off x="731838" y="3486150"/>
            <a:ext cx="23907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watermelon</a:t>
            </a:r>
          </a:p>
        </p:txBody>
      </p:sp>
      <p:sp>
        <p:nvSpPr>
          <p:cNvPr id="89093" name="Rectangle 6"/>
          <p:cNvSpPr>
            <a:spLocks noChangeArrowheads="1"/>
          </p:cNvSpPr>
          <p:nvPr/>
        </p:nvSpPr>
        <p:spPr bwMode="auto">
          <a:xfrm>
            <a:off x="2555875" y="5287963"/>
            <a:ext cx="17351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popcorn</a:t>
            </a:r>
          </a:p>
        </p:txBody>
      </p:sp>
      <p:sp>
        <p:nvSpPr>
          <p:cNvPr id="89094" name="Rectangle 8"/>
          <p:cNvSpPr>
            <a:spLocks noChangeArrowheads="1"/>
          </p:cNvSpPr>
          <p:nvPr/>
        </p:nvSpPr>
        <p:spPr bwMode="auto">
          <a:xfrm>
            <a:off x="4379913" y="5287963"/>
            <a:ext cx="12668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bread</a:t>
            </a:r>
          </a:p>
        </p:txBody>
      </p:sp>
      <p:sp>
        <p:nvSpPr>
          <p:cNvPr id="89095" name="Rectangle 9"/>
          <p:cNvSpPr>
            <a:spLocks noChangeArrowheads="1"/>
          </p:cNvSpPr>
          <p:nvPr/>
        </p:nvSpPr>
        <p:spPr bwMode="auto">
          <a:xfrm>
            <a:off x="3132138" y="3486150"/>
            <a:ext cx="1565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banana</a:t>
            </a:r>
          </a:p>
        </p:txBody>
      </p:sp>
      <p:sp>
        <p:nvSpPr>
          <p:cNvPr id="89096" name="Rectangle 11"/>
          <p:cNvSpPr>
            <a:spLocks noChangeArrowheads="1"/>
          </p:cNvSpPr>
          <p:nvPr/>
        </p:nvSpPr>
        <p:spPr bwMode="auto">
          <a:xfrm>
            <a:off x="4764088" y="3486150"/>
            <a:ext cx="22923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hamburger</a:t>
            </a:r>
          </a:p>
        </p:txBody>
      </p:sp>
      <p:sp>
        <p:nvSpPr>
          <p:cNvPr id="89097" name="Rectangle 12"/>
          <p:cNvSpPr>
            <a:spLocks noChangeArrowheads="1"/>
          </p:cNvSpPr>
          <p:nvPr/>
        </p:nvSpPr>
        <p:spPr bwMode="auto">
          <a:xfrm>
            <a:off x="731838" y="4029075"/>
            <a:ext cx="2268537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strawberry</a:t>
            </a:r>
          </a:p>
        </p:txBody>
      </p:sp>
      <p:sp>
        <p:nvSpPr>
          <p:cNvPr id="89098" name="Rectangle 13"/>
          <p:cNvSpPr>
            <a:spLocks noChangeArrowheads="1"/>
          </p:cNvSpPr>
          <p:nvPr/>
        </p:nvSpPr>
        <p:spPr bwMode="auto">
          <a:xfrm>
            <a:off x="3132138" y="4029075"/>
            <a:ext cx="1493837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tomato</a:t>
            </a:r>
          </a:p>
        </p:txBody>
      </p:sp>
      <p:sp>
        <p:nvSpPr>
          <p:cNvPr id="89099" name="Rectangle 14"/>
          <p:cNvSpPr>
            <a:spLocks noChangeArrowheads="1"/>
          </p:cNvSpPr>
          <p:nvPr/>
        </p:nvSpPr>
        <p:spPr bwMode="auto">
          <a:xfrm>
            <a:off x="4956175" y="4029075"/>
            <a:ext cx="13398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carrot</a:t>
            </a:r>
          </a:p>
        </p:txBody>
      </p:sp>
      <p:sp>
        <p:nvSpPr>
          <p:cNvPr id="89100" name="Rectangle 15"/>
          <p:cNvSpPr>
            <a:spLocks noChangeArrowheads="1"/>
          </p:cNvSpPr>
          <p:nvPr/>
        </p:nvSpPr>
        <p:spPr bwMode="auto">
          <a:xfrm>
            <a:off x="6011863" y="5287963"/>
            <a:ext cx="1250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buFont typeface="Aria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water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092" grpId="0" autoUpdateAnimBg="0"/>
      <p:bldP spid="89093" grpId="0" autoUpdateAnimBg="0"/>
      <p:bldP spid="89094" grpId="0" autoUpdateAnimBg="0"/>
      <p:bldP spid="89095" grpId="0" autoUpdateAnimBg="0"/>
      <p:bldP spid="89096" grpId="0" autoUpdateAnimBg="0"/>
      <p:bldP spid="89097" grpId="0" autoUpdateAnimBg="0"/>
      <p:bldP spid="89098" grpId="0" autoUpdateAnimBg="0"/>
      <p:bldP spid="89099" grpId="0" autoUpdateAnimBg="0"/>
      <p:bldP spid="8910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0"/>
          <p:cNvSpPr txBox="1">
            <a:spLocks noChangeArrowheads="1"/>
          </p:cNvSpPr>
          <p:nvPr/>
        </p:nvSpPr>
        <p:spPr bwMode="auto">
          <a:xfrm>
            <a:off x="444500" y="1268413"/>
            <a:ext cx="8350250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solidFill>
                  <a:schemeClr val="tx2"/>
                </a:solidFill>
              </a:rPr>
              <a:t>1. How does he  ______ milk shake?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A. make		       B. made      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C. makes		       D. do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2. _______ milk do you need?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 A. How many        B. How much  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 C. How often         D. How long  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3. Turn on the blender _____ about  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 two minutes.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    A. in       B. at      C. for        D. to</a:t>
            </a:r>
          </a:p>
        </p:txBody>
      </p:sp>
      <p:sp>
        <p:nvSpPr>
          <p:cNvPr id="90115" name="Text Box 4"/>
          <p:cNvSpPr txBox="1">
            <a:spLocks noChangeArrowheads="1"/>
          </p:cNvSpPr>
          <p:nvPr/>
        </p:nvSpPr>
        <p:spPr bwMode="auto">
          <a:xfrm>
            <a:off x="4187825" y="1268413"/>
            <a:ext cx="517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90116" name="Text Box 5"/>
          <p:cNvSpPr txBox="1">
            <a:spLocks noChangeArrowheads="1"/>
          </p:cNvSpPr>
          <p:nvPr/>
        </p:nvSpPr>
        <p:spPr bwMode="auto">
          <a:xfrm>
            <a:off x="1595438" y="2889250"/>
            <a:ext cx="492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90117" name="Text Box 6"/>
          <p:cNvSpPr txBox="1">
            <a:spLocks noChangeArrowheads="1"/>
          </p:cNvSpPr>
          <p:nvPr/>
        </p:nvSpPr>
        <p:spPr bwMode="auto">
          <a:xfrm>
            <a:off x="5627688" y="4508500"/>
            <a:ext cx="517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0118" name="Text Box 11"/>
          <p:cNvSpPr txBox="1">
            <a:spLocks noChangeArrowheads="1"/>
          </p:cNvSpPr>
          <p:nvPr/>
        </p:nvSpPr>
        <p:spPr bwMode="auto">
          <a:xfrm>
            <a:off x="444500" y="458788"/>
            <a:ext cx="48942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4100" b="1">
                <a:solidFill>
                  <a:srgbClr val="0000CC"/>
                </a:solidFill>
                <a:latin typeface="Arial" charset="0"/>
                <a:ea typeface="黑体" pitchFamily="49" charset="-122"/>
              </a:rPr>
              <a:t>四、单项选择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  <p:bldP spid="90116" grpId="0" autoUpdateAnimBg="0"/>
      <p:bldP spid="9011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549275"/>
            <a:ext cx="8445500" cy="5670550"/>
          </a:xfrm>
          <a:noFill/>
        </p:spPr>
        <p:txBody>
          <a:bodyPr wrap="none"/>
          <a:lstStyle/>
          <a:p>
            <a:pPr algn="l">
              <a:lnSpc>
                <a:spcPct val="110000"/>
              </a:lnSpc>
              <a:spcBef>
                <a:spcPct val="15000"/>
              </a:spcBef>
            </a:pPr>
            <a:r>
              <a:rPr lang="en-US" sz="3600" b="1" smtClean="0">
                <a:latin typeface="Times New Roman" pitchFamily="18" charset="0"/>
              </a:rPr>
              <a:t>4. Please ___the blender. Let’s taste it.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     A. turn on               B. turn off 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 C. turn up              D. turn down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5. Then ____ peppers and ____on the cheese.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 A. cut up: put them 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 B. cut up; put it         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 C. cut in; put them   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 D. cuts up; put it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6. Pour water ____ the blender.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 A. of        B. into      C. on       D. up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2268538" y="476250"/>
            <a:ext cx="603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195513" y="2133600"/>
            <a:ext cx="51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3324225" y="5138738"/>
            <a:ext cx="5254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B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autoUpdateAnimBg="0"/>
      <p:bldP spid="91140" grpId="0" autoUpdateAnimBg="0"/>
      <p:bldP spid="9114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728663"/>
            <a:ext cx="7777163" cy="5400675"/>
          </a:xfrm>
          <a:noFill/>
        </p:spPr>
        <p:txBody>
          <a:bodyPr wrap="none"/>
          <a:lstStyle/>
          <a:p>
            <a:pPr algn="l">
              <a:lnSpc>
                <a:spcPct val="120000"/>
              </a:lnSpc>
            </a:pPr>
            <a:r>
              <a:rPr lang="en-US" sz="3600" b="1" smtClean="0">
                <a:latin typeface="Times New Roman" pitchFamily="18" charset="0"/>
              </a:rPr>
              <a:t>7. How ____ bread do we need?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   A. many			 B. long     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 C. often			 D. much 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8.There are ___ and a cup of yogurt.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  A. two teaspoons of honey 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B. a teaspoon of honey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 C. two teaspoon of honey</a:t>
            </a:r>
            <a:br>
              <a:rPr lang="en-US" sz="3600" b="1" smtClean="0">
                <a:latin typeface="Times New Roman" pitchFamily="18" charset="0"/>
              </a:rPr>
            </a:br>
            <a:r>
              <a:rPr lang="en-US" sz="3600" b="1" smtClean="0">
                <a:latin typeface="Times New Roman" pitchFamily="18" charset="0"/>
              </a:rPr>
              <a:t> D. a teaspoons of honey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268538" y="935038"/>
            <a:ext cx="517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3132138" y="2798763"/>
            <a:ext cx="577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autoUpdateAnimBg="0"/>
      <p:bldP spid="9216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3"/>
          <p:cNvSpPr txBox="1">
            <a:spLocks noChangeArrowheads="1"/>
          </p:cNvSpPr>
          <p:nvPr/>
        </p:nvSpPr>
        <p:spPr bwMode="auto">
          <a:xfrm>
            <a:off x="252413" y="1268413"/>
            <a:ext cx="8639175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1. I need some help. (</a:t>
            </a:r>
            <a:r>
              <a:rPr lang="zh-CN" altLang="en-US" sz="3600" b="1"/>
              <a:t>否定句</a:t>
            </a:r>
            <a:r>
              <a:rPr lang="en-US" sz="3600" b="1"/>
              <a:t>)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I  _____ ______ _____ help.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2.We need </a:t>
            </a:r>
            <a:r>
              <a:rPr lang="en-US" sz="3600" b="1" u="sng"/>
              <a:t>two</a:t>
            </a:r>
            <a:r>
              <a:rPr lang="en-US" sz="3600" b="1"/>
              <a:t> teaspoons of honey.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(</a:t>
            </a:r>
            <a:r>
              <a:rPr lang="zh-CN" altLang="en-US" sz="3600" b="1"/>
              <a:t>划线提问</a:t>
            </a:r>
            <a:r>
              <a:rPr lang="en-US" sz="3600" b="1"/>
              <a:t>)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_____  ______ teaspoons of honey 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_____ we need?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3. Put the pizza on the table. (</a:t>
            </a:r>
            <a:r>
              <a:rPr lang="zh-CN" altLang="en-US" sz="3600" b="1"/>
              <a:t>否定句</a:t>
            </a:r>
            <a:r>
              <a:rPr lang="en-US" sz="3600" b="1"/>
              <a:t>)</a:t>
            </a:r>
          </a:p>
          <a:p>
            <a:pPr eaLnBrk="1" hangingPunct="1">
              <a:spcBef>
                <a:spcPct val="10000"/>
              </a:spcBef>
              <a:buFont typeface="Arial" charset="0"/>
              <a:buNone/>
            </a:pPr>
            <a:r>
              <a:rPr lang="en-US" sz="3600" b="1"/>
              <a:t>______ ______  the pizza on the table.</a:t>
            </a:r>
            <a:endParaRPr lang="en-US" sz="1800">
              <a:latin typeface="Arial" charset="0"/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349250" y="3609975"/>
            <a:ext cx="2687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How</a:t>
            </a:r>
            <a:r>
              <a:rPr lang="en-US" sz="3100" b="1">
                <a:solidFill>
                  <a:srgbClr val="FF0000"/>
                </a:solidFill>
              </a:rPr>
              <a:t>    </a:t>
            </a:r>
            <a:r>
              <a:rPr lang="en-US" sz="3600" b="1">
                <a:solidFill>
                  <a:srgbClr val="FF0000"/>
                </a:solidFill>
              </a:rPr>
              <a:t>many</a:t>
            </a:r>
          </a:p>
        </p:txBody>
      </p:sp>
      <p:sp>
        <p:nvSpPr>
          <p:cNvPr id="93188" name="Text Box 5"/>
          <p:cNvSpPr txBox="1">
            <a:spLocks noChangeArrowheads="1"/>
          </p:cNvSpPr>
          <p:nvPr/>
        </p:nvSpPr>
        <p:spPr bwMode="auto">
          <a:xfrm>
            <a:off x="539750" y="423862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do</a:t>
            </a:r>
          </a:p>
        </p:txBody>
      </p:sp>
      <p:sp>
        <p:nvSpPr>
          <p:cNvPr id="93189" name="Text Box 6"/>
          <p:cNvSpPr txBox="1">
            <a:spLocks noChangeArrowheads="1"/>
          </p:cNvSpPr>
          <p:nvPr/>
        </p:nvSpPr>
        <p:spPr bwMode="auto">
          <a:xfrm>
            <a:off x="349250" y="5408613"/>
            <a:ext cx="27828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Don’t</a:t>
            </a:r>
            <a:r>
              <a:rPr lang="en-US" sz="3100" b="1">
                <a:solidFill>
                  <a:srgbClr val="FF0000"/>
                </a:solidFill>
              </a:rPr>
              <a:t>     </a:t>
            </a:r>
            <a:r>
              <a:rPr lang="en-US" sz="3600" b="1">
                <a:solidFill>
                  <a:srgbClr val="FF0000"/>
                </a:solidFill>
              </a:rPr>
              <a:t>put</a:t>
            </a:r>
            <a:r>
              <a:rPr lang="en-US" sz="3100" b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93190" name="Text Box 8"/>
          <p:cNvSpPr txBox="1">
            <a:spLocks noChangeArrowheads="1"/>
          </p:cNvSpPr>
          <p:nvPr/>
        </p:nvSpPr>
        <p:spPr bwMode="auto">
          <a:xfrm>
            <a:off x="731838" y="1809750"/>
            <a:ext cx="4032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don’t</a:t>
            </a:r>
            <a:r>
              <a:rPr lang="en-US" sz="3100" b="1">
                <a:solidFill>
                  <a:srgbClr val="FF0000"/>
                </a:solidFill>
              </a:rPr>
              <a:t>   </a:t>
            </a:r>
            <a:r>
              <a:rPr lang="en-US" sz="3600" b="1">
                <a:solidFill>
                  <a:srgbClr val="FF0000"/>
                </a:solidFill>
              </a:rPr>
              <a:t>need</a:t>
            </a:r>
            <a:r>
              <a:rPr lang="en-US" sz="3100" b="1">
                <a:solidFill>
                  <a:srgbClr val="FF0000"/>
                </a:solidFill>
              </a:rPr>
              <a:t>      </a:t>
            </a:r>
            <a:r>
              <a:rPr lang="en-US" sz="3600" b="1">
                <a:solidFill>
                  <a:srgbClr val="FF0000"/>
                </a:solidFill>
              </a:rPr>
              <a:t>any</a:t>
            </a:r>
          </a:p>
        </p:txBody>
      </p:sp>
      <p:sp>
        <p:nvSpPr>
          <p:cNvPr id="93191" name="Text Box 12"/>
          <p:cNvSpPr txBox="1">
            <a:spLocks noChangeArrowheads="1"/>
          </p:cNvSpPr>
          <p:nvPr/>
        </p:nvSpPr>
        <p:spPr bwMode="auto">
          <a:xfrm>
            <a:off x="444500" y="458788"/>
            <a:ext cx="4059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4100" b="1">
                <a:solidFill>
                  <a:srgbClr val="0000CC"/>
                </a:solidFill>
                <a:ea typeface="黑体" pitchFamily="49" charset="-122"/>
              </a:rPr>
              <a:t>五、句型转换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  <p:bldP spid="93188" grpId="0" autoUpdateAnimBg="0"/>
      <p:bldP spid="93189" grpId="0" autoUpdateAnimBg="0"/>
      <p:bldP spid="9319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79388" y="2624138"/>
            <a:ext cx="8640762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8110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8908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970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050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622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194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7766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33863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1. When is this special day?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2. What are the reasons for this special day?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    Do people give thanks for anything on this day?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    Do people remember anything or anyone on this day?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214313" y="1125538"/>
            <a:ext cx="8929687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400" b="1">
                <a:solidFill>
                  <a:srgbClr val="0000FF"/>
                </a:solidFill>
                <a:latin typeface="Arial" charset="0"/>
              </a:rPr>
              <a:t>What do you think is the most special day in China? Answer the following questions.</a:t>
            </a:r>
          </a:p>
        </p:txBody>
      </p:sp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295275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Discussion</a:t>
            </a:r>
            <a:endParaRPr lang="zh-CN" altLang="en-US" sz="40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36869" name="Oval 2"/>
          <p:cNvSpPr>
            <a:spLocks noChangeArrowheads="1"/>
          </p:cNvSpPr>
          <p:nvPr/>
        </p:nvSpPr>
        <p:spPr bwMode="auto">
          <a:xfrm>
            <a:off x="250825" y="0"/>
            <a:ext cx="898525" cy="9175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2e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31838" y="728663"/>
            <a:ext cx="7680325" cy="5310187"/>
          </a:xfrm>
          <a:noFill/>
        </p:spPr>
        <p:txBody>
          <a:bodyPr wrap="none"/>
          <a:lstStyle/>
          <a:p>
            <a:pPr algn="l">
              <a:lnSpc>
                <a:spcPct val="120000"/>
              </a:lnSpc>
              <a:spcBef>
                <a:spcPct val="20000"/>
              </a:spcBef>
            </a:pP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4. There is </a:t>
            </a:r>
            <a:r>
              <a:rPr lang="en-US" sz="4000" b="1" u="sng" smtClean="0">
                <a:solidFill>
                  <a:schemeClr val="tx1"/>
                </a:solidFill>
                <a:latin typeface="Times New Roman" pitchFamily="18" charset="0"/>
              </a:rPr>
              <a:t>only a little</a:t>
            </a: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 water in the </a:t>
            </a:r>
            <a:b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bottle. (</a:t>
            </a:r>
            <a:r>
              <a:rPr lang="zh-CN" altLang="en-US" sz="4000" b="1" smtClean="0">
                <a:solidFill>
                  <a:schemeClr val="tx1"/>
                </a:solidFill>
                <a:latin typeface="Times New Roman" pitchFamily="18" charset="0"/>
              </a:rPr>
              <a:t>划线部分提问</a:t>
            </a: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)</a:t>
            </a:r>
            <a:b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_____ _____ water ___ _____ in the </a:t>
            </a:r>
            <a:r>
              <a:rPr lang="en-US" sz="4800" b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br>
              <a:rPr lang="en-US" sz="4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800" b="1" smtClean="0">
                <a:solidFill>
                  <a:schemeClr val="tx1"/>
                </a:solidFill>
                <a:latin typeface="Times New Roman" pitchFamily="18" charset="0"/>
              </a:rPr>
              <a:t>bottle?</a:t>
            </a:r>
            <a:br>
              <a:rPr lang="en-US" sz="4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5. There are some sandwiches on  </a:t>
            </a:r>
            <a:b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the plate. (</a:t>
            </a:r>
            <a:r>
              <a:rPr lang="zh-CN" altLang="en-US" sz="4000" b="1" smtClean="0">
                <a:solidFill>
                  <a:schemeClr val="tx1"/>
                </a:solidFill>
                <a:latin typeface="Times New Roman" pitchFamily="18" charset="0"/>
              </a:rPr>
              <a:t>改为一般疑问句</a:t>
            </a: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)</a:t>
            </a:r>
            <a:b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_____  _____  ____ sandwiches </a:t>
            </a:r>
            <a:b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en-US" sz="4000" b="1" smtClean="0">
                <a:solidFill>
                  <a:schemeClr val="tx1"/>
                </a:solidFill>
                <a:latin typeface="Times New Roman" pitchFamily="18" charset="0"/>
              </a:rPr>
              <a:t>on the plate?</a:t>
            </a:r>
          </a:p>
        </p:txBody>
      </p:sp>
      <p:sp>
        <p:nvSpPr>
          <p:cNvPr id="94211" name="Text Box 4"/>
          <p:cNvSpPr txBox="1">
            <a:spLocks noChangeArrowheads="1"/>
          </p:cNvSpPr>
          <p:nvPr/>
        </p:nvSpPr>
        <p:spPr bwMode="auto">
          <a:xfrm>
            <a:off x="971550" y="5084763"/>
            <a:ext cx="393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Are     there    any</a:t>
            </a:r>
          </a:p>
        </p:txBody>
      </p:sp>
      <p:sp>
        <p:nvSpPr>
          <p:cNvPr id="94212" name="Text Box 6"/>
          <p:cNvSpPr txBox="1">
            <a:spLocks noChangeArrowheads="1"/>
          </p:cNvSpPr>
          <p:nvPr/>
        </p:nvSpPr>
        <p:spPr bwMode="auto">
          <a:xfrm>
            <a:off x="755650" y="1916113"/>
            <a:ext cx="3073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 How</a:t>
            </a:r>
            <a:r>
              <a:rPr lang="en-US" sz="3600" b="1">
                <a:solidFill>
                  <a:srgbClr val="FF3300"/>
                </a:solidFill>
              </a:rPr>
              <a:t>  </a:t>
            </a:r>
            <a:r>
              <a:rPr lang="en-US" sz="3600" b="1">
                <a:solidFill>
                  <a:srgbClr val="FF0000"/>
                </a:solidFill>
              </a:rPr>
              <a:t>much</a:t>
            </a:r>
          </a:p>
        </p:txBody>
      </p:sp>
      <p:sp>
        <p:nvSpPr>
          <p:cNvPr id="94213" name="Text Box 9"/>
          <p:cNvSpPr txBox="1">
            <a:spLocks noChangeArrowheads="1"/>
          </p:cNvSpPr>
          <p:nvPr/>
        </p:nvSpPr>
        <p:spPr bwMode="auto">
          <a:xfrm>
            <a:off x="5003800" y="1773238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</a:rPr>
              <a:t>is   there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autoUpdateAnimBg="0"/>
      <p:bldP spid="94212" grpId="0" autoUpdateAnimBg="0"/>
      <p:bldP spid="9421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4938" y="639763"/>
            <a:ext cx="5554662" cy="957262"/>
          </a:xfrm>
        </p:spPr>
        <p:txBody>
          <a:bodyPr/>
          <a:lstStyle/>
          <a:p>
            <a:r>
              <a:rPr lang="en-US" b="1" smtClean="0">
                <a:solidFill>
                  <a:srgbClr val="0000CC"/>
                </a:solidFill>
              </a:rPr>
              <a:t>Homework</a:t>
            </a:r>
            <a:r>
              <a:rPr lang="en-US" b="1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98613"/>
            <a:ext cx="8229600" cy="2011362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b="1" smtClean="0">
                <a:latin typeface="Times New Roman" pitchFamily="18" charset="0"/>
              </a:rPr>
              <a:t>What is the correct way to eat Beijing Duck?</a:t>
            </a:r>
          </a:p>
          <a:p>
            <a:pPr>
              <a:buFontTx/>
              <a:buNone/>
            </a:pPr>
            <a:r>
              <a:rPr lang="en-US" b="1" smtClean="0">
                <a:latin typeface="Times New Roman" pitchFamily="18" charset="0"/>
              </a:rPr>
              <a:t>Look at the pictures for ideas and then write </a:t>
            </a:r>
          </a:p>
          <a:p>
            <a:pPr>
              <a:buFontTx/>
              <a:buNone/>
            </a:pPr>
            <a:r>
              <a:rPr lang="en-US" b="1" smtClean="0">
                <a:latin typeface="Times New Roman" pitchFamily="18" charset="0"/>
              </a:rPr>
              <a:t>down the instructions.</a:t>
            </a:r>
          </a:p>
        </p:txBody>
      </p:sp>
      <p:pic>
        <p:nvPicPr>
          <p:cNvPr id="95236" name="Picture 4" descr="self check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3787775"/>
            <a:ext cx="191928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7" name="Picture 5" descr="self chec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3787775"/>
            <a:ext cx="1735137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8" name="Picture 6" descr="self check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3787775"/>
            <a:ext cx="1919288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9" name="Picture 7" descr="self chec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3787775"/>
            <a:ext cx="245745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4"/>
          <p:cNvSpPr>
            <a:spLocks noChangeArrowheads="1" noChangeShapeType="1" noTextEdit="1"/>
          </p:cNvSpPr>
          <p:nvPr/>
        </p:nvSpPr>
        <p:spPr bwMode="auto">
          <a:xfrm>
            <a:off x="2268538" y="1223963"/>
            <a:ext cx="4824412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Homework</a:t>
            </a:r>
            <a:endParaRPr lang="zh-CN" altLang="en-US" sz="40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60475" y="2800350"/>
            <a:ext cx="7272338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1. Read the passage after class.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2. </a:t>
            </a:r>
            <a:r>
              <a:rPr lang="zh-CN" altLang="en-US" sz="3600" b="1">
                <a:solidFill>
                  <a:srgbClr val="0000FF"/>
                </a:solidFill>
              </a:rPr>
              <a:t>选择一个你熟悉的传统食物， 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</a:rPr>
              <a:t>    用英语描述一下它的制作过程。</a:t>
            </a:r>
            <a:endParaRPr lang="en-US" altLang="zh-CN" sz="3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11"/>
          <p:cNvSpPr>
            <a:spLocks noChangeArrowheads="1" noChangeShapeType="1" noTextEdit="1"/>
          </p:cNvSpPr>
          <p:nvPr/>
        </p:nvSpPr>
        <p:spPr bwMode="auto">
          <a:xfrm>
            <a:off x="1258888" y="2133600"/>
            <a:ext cx="6769100" cy="2232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Thank you!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279525"/>
            <a:ext cx="7210425" cy="4525963"/>
          </a:xfrm>
        </p:spPr>
        <p:txBody>
          <a:bodyPr/>
          <a:lstStyle/>
          <a:p>
            <a:pPr marL="447675" indent="-4476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3. How do most people celebrate this day?</a:t>
            </a:r>
          </a:p>
          <a:p>
            <a:pPr marL="447675" indent="-4476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4. Is there any traditional food?</a:t>
            </a:r>
          </a:p>
          <a:p>
            <a:pPr marL="447675" indent="-4476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What are the main dishes?</a:t>
            </a:r>
          </a:p>
          <a:p>
            <a:pPr marL="447675" indent="-4476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5. Can you make these dishes?</a:t>
            </a:r>
          </a:p>
          <a:p>
            <a:pPr marL="447675" indent="-447675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zh-CN" altLang="en-US" sz="36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52413" y="1341438"/>
            <a:ext cx="5614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1.</a:t>
            </a:r>
            <a:r>
              <a:rPr lang="en-US" altLang="zh-CN" sz="3600" b="1">
                <a:solidFill>
                  <a:srgbClr val="FF00FF"/>
                </a:solidFill>
              </a:rPr>
              <a:t> </a:t>
            </a:r>
            <a:r>
              <a:rPr lang="en-US" altLang="zh-CN" sz="3600" b="1"/>
              <a:t>It’s Dragon Boat Day.   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23850" y="4359275"/>
            <a:ext cx="59404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66FF"/>
                </a:solidFill>
              </a:rPr>
              <a:t>4. Yes, there is. The main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66FF"/>
                </a:solidFill>
              </a:rPr>
              <a:t>     dishes are zongzi.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0825" y="1874838"/>
            <a:ext cx="59769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66FF"/>
                </a:solidFill>
              </a:rPr>
              <a:t>2. In order to remember the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66FF"/>
                </a:solidFill>
              </a:rPr>
              <a:t>    famous poet Qu Yuan. 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50825" y="3098800"/>
            <a:ext cx="57610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3. People eat zongzi and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    have boat races.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95288" y="5661025"/>
            <a:ext cx="38893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5. Yes, I can.</a:t>
            </a:r>
          </a:p>
        </p:txBody>
      </p:sp>
      <p:sp>
        <p:nvSpPr>
          <p:cNvPr id="37895" name="WordArt 4"/>
          <p:cNvSpPr>
            <a:spLocks noChangeArrowheads="1" noChangeShapeType="1" noTextEdit="1"/>
          </p:cNvSpPr>
          <p:nvPr/>
        </p:nvSpPr>
        <p:spPr bwMode="auto">
          <a:xfrm>
            <a:off x="2917825" y="188913"/>
            <a:ext cx="23749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Model</a:t>
            </a:r>
            <a:endParaRPr lang="zh-CN" altLang="en-US" sz="40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pic>
        <p:nvPicPr>
          <p:cNvPr id="11" name="Picture 19" descr="http://t1.baidu.com/it/u=1864676742,787783539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33825"/>
            <a:ext cx="1684337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0" descr="http://t12.baidu.com/it/u=210698723,43472737&amp;fm=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412875"/>
            <a:ext cx="154463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Picture 12" descr="http://t2.baidu.com/it/u=1214137053,2120600239&amp;fm=15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636838"/>
            <a:ext cx="158432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Picture 14" descr="http://t2.baidu.com/it/u=2764080936,2890982768&amp;fm=23&amp;gp=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3"/>
          <a:stretch>
            <a:fillRect/>
          </a:stretch>
        </p:blipFill>
        <p:spPr bwMode="auto">
          <a:xfrm>
            <a:off x="6877050" y="5300663"/>
            <a:ext cx="15017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2" grpId="0" autoUpdateAnimBg="0"/>
      <p:bldP spid="3" grpId="0" autoUpdateAnimBg="0"/>
      <p:bldP spid="4" grpId="0" autoUpdateAnimBg="0"/>
      <p:bldP spid="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圆角矩形 4"/>
          <p:cNvSpPr>
            <a:spLocks noChangeArrowheads="1"/>
          </p:cNvSpPr>
          <p:nvPr/>
        </p:nvSpPr>
        <p:spPr bwMode="auto">
          <a:xfrm>
            <a:off x="395288" y="1052513"/>
            <a:ext cx="8280400" cy="609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BCBCBC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6803" name="TextBox 4"/>
          <p:cNvSpPr txBox="1">
            <a:spLocks noChangeArrowheads="1"/>
          </p:cNvSpPr>
          <p:nvPr/>
        </p:nvSpPr>
        <p:spPr bwMode="auto">
          <a:xfrm>
            <a:off x="395288" y="0"/>
            <a:ext cx="8323262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ts val="3800"/>
              </a:lnSpc>
              <a:buFont typeface="Arial" charset="0"/>
              <a:buNone/>
            </a:pPr>
            <a:r>
              <a:rPr lang="en-US" sz="2400" b="1">
                <a:solidFill>
                  <a:srgbClr val="0000CC"/>
                </a:solidFill>
                <a:latin typeface="Arial" charset="0"/>
              </a:rPr>
              <a:t>3a Read the recipe below and fill in the blanks with the words in the box.</a:t>
            </a:r>
            <a:endParaRPr lang="zh-CN" altLang="en-US" sz="2400" b="1">
              <a:latin typeface="Arial" charset="0"/>
            </a:endParaRPr>
          </a:p>
        </p:txBody>
      </p:sp>
      <p:sp>
        <p:nvSpPr>
          <p:cNvPr id="76804" name="TextBox 3"/>
          <p:cNvSpPr txBox="1">
            <a:spLocks noChangeArrowheads="1"/>
          </p:cNvSpPr>
          <p:nvPr/>
        </p:nvSpPr>
        <p:spPr bwMode="auto">
          <a:xfrm>
            <a:off x="611188" y="1125538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b="1">
                <a:cs typeface="Times New Roman" pitchFamily="18" charset="0"/>
              </a:rPr>
              <a:t>cook  next wash finally have   enjoy first cut</a:t>
            </a:r>
            <a:endParaRPr lang="zh-CN" altLang="en-US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>
              <a:latin typeface="Arial" charset="0"/>
            </a:endParaRPr>
          </a:p>
        </p:txBody>
      </p:sp>
      <p:sp>
        <p:nvSpPr>
          <p:cNvPr id="76805" name="TextBox 5"/>
          <p:cNvSpPr txBox="1">
            <a:spLocks noChangeArrowheads="1"/>
          </p:cNvSpPr>
          <p:nvPr/>
        </p:nvSpPr>
        <p:spPr bwMode="auto">
          <a:xfrm>
            <a:off x="539750" y="1700213"/>
            <a:ext cx="8280400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Arial" charset="0"/>
              </a:rPr>
              <a:t>Yunnan Rice Noodles</a:t>
            </a:r>
            <a:endParaRPr lang="zh-CN" altLang="en-US" sz="2800" b="1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b="1">
                <a:cs typeface="Times New Roman" pitchFamily="18" charset="0"/>
              </a:rPr>
              <a:t>In Yunnan, many people eat rice noodles for breakfast, and even for lunch and dinner. To make this special food, you need to _________ rice noodles, chicken soup, chicken, lettuce and eggs. (Of course, you can also have other things like fish and different vegetables.)_________,</a:t>
            </a:r>
            <a:r>
              <a:rPr lang="en-US" b="1" u="sng">
                <a:cs typeface="Times New Roman" pitchFamily="18" charset="0"/>
              </a:rPr>
              <a:t> </a:t>
            </a:r>
            <a:r>
              <a:rPr lang="en-US" b="1">
                <a:cs typeface="Times New Roman" pitchFamily="18" charset="0"/>
              </a:rPr>
              <a:t>_________ the lettuce and cut it up.________, ________the chicken into pieces. </a:t>
            </a:r>
            <a:endParaRPr lang="zh-CN" altLang="en-US" b="1">
              <a:cs typeface="Times New Roman" pitchFamily="18" charset="0"/>
            </a:endParaRPr>
          </a:p>
        </p:txBody>
      </p:sp>
      <p:sp>
        <p:nvSpPr>
          <p:cNvPr id="76806" name="Text Box 16"/>
          <p:cNvSpPr txBox="1">
            <a:spLocks noChangeArrowheads="1"/>
          </p:cNvSpPr>
          <p:nvPr/>
        </p:nvSpPr>
        <p:spPr bwMode="auto">
          <a:xfrm>
            <a:off x="6927850" y="2997200"/>
            <a:ext cx="2143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 i="1">
                <a:solidFill>
                  <a:srgbClr val="C00000"/>
                </a:solidFill>
                <a:latin typeface="Arial" charset="0"/>
              </a:rPr>
              <a:t>have  </a:t>
            </a:r>
          </a:p>
        </p:txBody>
      </p:sp>
      <p:sp>
        <p:nvSpPr>
          <p:cNvPr id="76807" name="Text Box 16"/>
          <p:cNvSpPr txBox="1">
            <a:spLocks noChangeArrowheads="1"/>
          </p:cNvSpPr>
          <p:nvPr/>
        </p:nvSpPr>
        <p:spPr bwMode="auto">
          <a:xfrm>
            <a:off x="2843213" y="5013325"/>
            <a:ext cx="2143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 i="1">
                <a:solidFill>
                  <a:srgbClr val="C00000"/>
                </a:solidFill>
                <a:latin typeface="Arial" charset="0"/>
              </a:rPr>
              <a:t>First   </a:t>
            </a:r>
          </a:p>
        </p:txBody>
      </p:sp>
      <p:sp>
        <p:nvSpPr>
          <p:cNvPr id="76808" name="Text Box 16"/>
          <p:cNvSpPr txBox="1">
            <a:spLocks noChangeArrowheads="1"/>
          </p:cNvSpPr>
          <p:nvPr/>
        </p:nvSpPr>
        <p:spPr bwMode="auto">
          <a:xfrm>
            <a:off x="5219700" y="5013325"/>
            <a:ext cx="2143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 i="1">
                <a:solidFill>
                  <a:srgbClr val="C00000"/>
                </a:solidFill>
                <a:latin typeface="Arial" charset="0"/>
              </a:rPr>
              <a:t>wash  </a:t>
            </a:r>
          </a:p>
        </p:txBody>
      </p:sp>
      <p:sp>
        <p:nvSpPr>
          <p:cNvPr id="76809" name="Text Box 16"/>
          <p:cNvSpPr txBox="1">
            <a:spLocks noChangeArrowheads="1"/>
          </p:cNvSpPr>
          <p:nvPr/>
        </p:nvSpPr>
        <p:spPr bwMode="auto">
          <a:xfrm>
            <a:off x="2843213" y="5518150"/>
            <a:ext cx="2143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 i="1">
                <a:solidFill>
                  <a:srgbClr val="C00000"/>
                </a:solidFill>
                <a:latin typeface="Arial" charset="0"/>
              </a:rPr>
              <a:t>Next  </a:t>
            </a:r>
          </a:p>
        </p:txBody>
      </p:sp>
      <p:sp>
        <p:nvSpPr>
          <p:cNvPr id="76810" name="Text Box 16"/>
          <p:cNvSpPr txBox="1">
            <a:spLocks noChangeArrowheads="1"/>
          </p:cNvSpPr>
          <p:nvPr/>
        </p:nvSpPr>
        <p:spPr bwMode="auto">
          <a:xfrm>
            <a:off x="4859338" y="5518150"/>
            <a:ext cx="2143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 i="1">
                <a:solidFill>
                  <a:srgbClr val="C00000"/>
                </a:solidFill>
                <a:latin typeface="Arial" charset="0"/>
              </a:rPr>
              <a:t>cut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6" grpId="0" autoUpdateAnimBg="0"/>
      <p:bldP spid="76807" grpId="0" autoUpdateAnimBg="0"/>
      <p:bldP spid="76808" grpId="0" autoUpdateAnimBg="0"/>
      <p:bldP spid="76809" grpId="0" autoUpdateAnimBg="0"/>
      <p:bldP spid="7681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3"/>
          <p:cNvSpPr txBox="1">
            <a:spLocks noChangeArrowheads="1"/>
          </p:cNvSpPr>
          <p:nvPr/>
        </p:nvSpPr>
        <p:spPr bwMode="auto">
          <a:xfrm>
            <a:off x="611188" y="260350"/>
            <a:ext cx="83058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cs typeface="Times New Roman" pitchFamily="18" charset="0"/>
              </a:rPr>
              <a:t>Then, make the chicken soup very hot, over 100</a:t>
            </a:r>
            <a:r>
              <a:rPr lang="zh-CN" altLang="en-US" sz="3600" b="1">
                <a:cs typeface="Times New Roman" pitchFamily="18" charset="0"/>
              </a:rPr>
              <a:t>℃</a:t>
            </a:r>
            <a:r>
              <a:rPr lang="en-US" sz="3600" b="1">
                <a:cs typeface="Times New Roman" pitchFamily="18" charset="0"/>
              </a:rPr>
              <a:t>. Then ,_______ the eggs, meat and lettuce in the pot of hot soup, one by one.________, put the rice noodles into the soup. Now, it’s time to ________ the rice noodles!</a:t>
            </a:r>
            <a:endParaRPr lang="zh-CN" altLang="en-US" sz="3600" b="1"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zh-CN" altLang="en-US" sz="3600">
              <a:latin typeface="Arial" charset="0"/>
            </a:endParaRPr>
          </a:p>
        </p:txBody>
      </p:sp>
      <p:sp>
        <p:nvSpPr>
          <p:cNvPr id="77827" name="Text Box 16"/>
          <p:cNvSpPr txBox="1">
            <a:spLocks noChangeArrowheads="1"/>
          </p:cNvSpPr>
          <p:nvPr/>
        </p:nvSpPr>
        <p:spPr bwMode="auto">
          <a:xfrm>
            <a:off x="1763713" y="1916113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Finally   </a:t>
            </a:r>
          </a:p>
        </p:txBody>
      </p:sp>
      <p:sp>
        <p:nvSpPr>
          <p:cNvPr id="77828" name="Text Box 16"/>
          <p:cNvSpPr txBox="1">
            <a:spLocks noChangeArrowheads="1"/>
          </p:cNvSpPr>
          <p:nvPr/>
        </p:nvSpPr>
        <p:spPr bwMode="auto">
          <a:xfrm>
            <a:off x="6011863" y="2420938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enjoy  </a:t>
            </a:r>
          </a:p>
        </p:txBody>
      </p:sp>
      <p:sp>
        <p:nvSpPr>
          <p:cNvPr id="77829" name="TextBox 7"/>
          <p:cNvSpPr txBox="1">
            <a:spLocks noChangeArrowheads="1"/>
          </p:cNvSpPr>
          <p:nvPr/>
        </p:nvSpPr>
        <p:spPr bwMode="auto">
          <a:xfrm>
            <a:off x="4500563" y="836613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cook</a:t>
            </a:r>
            <a:endParaRPr lang="zh-CN" altLang="en-US" sz="3600" b="1" i="1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77830" name="图片 8" descr="B-3a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31432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图片 9" descr="B-3a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05200"/>
            <a:ext cx="35814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utoUpdateAnimBg="0"/>
      <p:bldP spid="77828" grpId="0" autoUpdateAnimBg="0"/>
      <p:bldP spid="7782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extBox 4"/>
          <p:cNvSpPr txBox="1">
            <a:spLocks noChangeArrowheads="1"/>
          </p:cNvSpPr>
          <p:nvPr/>
        </p:nvSpPr>
        <p:spPr bwMode="auto">
          <a:xfrm>
            <a:off x="250825" y="3860800"/>
            <a:ext cx="88931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800"/>
              </a:lnSpc>
              <a:buFont typeface="Arial" charset="0"/>
              <a:buNone/>
            </a:pPr>
            <a:r>
              <a:rPr lang="en-US" altLang="zh-CN" sz="4000" b="1">
                <a:latin typeface="Arial" charset="0"/>
              </a:rPr>
              <a:t>noodles , </a:t>
            </a:r>
            <a:r>
              <a:rPr lang="en-US" altLang="zh-CN" sz="4000" b="1">
                <a:solidFill>
                  <a:srgbClr val="FF0000"/>
                </a:solidFill>
                <a:latin typeface="Arial" charset="0"/>
              </a:rPr>
              <a:t>green onions</a:t>
            </a:r>
            <a:r>
              <a:rPr lang="en-US" altLang="zh-CN" sz="4000" b="1">
                <a:latin typeface="Arial" charset="0"/>
              </a:rPr>
              <a:t>, ginger(</a:t>
            </a:r>
            <a:r>
              <a:rPr lang="zh-CN" altLang="en-US" sz="4000" b="1">
                <a:latin typeface="Arial" charset="0"/>
              </a:rPr>
              <a:t>姜）</a:t>
            </a:r>
            <a:r>
              <a:rPr lang="en-US" altLang="zh-CN" sz="4000" b="1">
                <a:latin typeface="Arial" charset="0"/>
              </a:rPr>
              <a:t>, tomatoes, eggs, oil, salt, sugar</a:t>
            </a:r>
            <a:endParaRPr lang="zh-CN" altLang="en-US" sz="4000" b="1">
              <a:latin typeface="Arial" charset="0"/>
            </a:endParaRPr>
          </a:p>
        </p:txBody>
      </p:sp>
      <p:sp>
        <p:nvSpPr>
          <p:cNvPr id="96260" name="TextBox 3"/>
          <p:cNvSpPr txBox="1">
            <a:spLocks noChangeArrowheads="1"/>
          </p:cNvSpPr>
          <p:nvPr/>
        </p:nvSpPr>
        <p:spPr bwMode="auto">
          <a:xfrm>
            <a:off x="381000" y="260350"/>
            <a:ext cx="8763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0000CC"/>
                </a:solidFill>
                <a:latin typeface="Arial" charset="0"/>
              </a:rPr>
              <a:t>3</a:t>
            </a:r>
            <a:r>
              <a:rPr lang="en-US" altLang="zh-CN" sz="3600" b="1">
                <a:solidFill>
                  <a:srgbClr val="0000CC"/>
                </a:solidFill>
                <a:latin typeface="Arial" charset="0"/>
              </a:rPr>
              <a:t>b</a:t>
            </a:r>
            <a:r>
              <a:rPr lang="en-US" sz="3600" b="1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altLang="zh-CN" sz="3600" b="1">
                <a:solidFill>
                  <a:srgbClr val="0000CC"/>
                </a:solidFill>
                <a:latin typeface="Arial" charset="0"/>
              </a:rPr>
              <a:t>Think of a favorite food in your hometown. Make a list of ingredients.</a:t>
            </a:r>
            <a:endParaRPr lang="zh-CN" altLang="en-US" sz="36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179388" y="1412875"/>
            <a:ext cx="77771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A50021"/>
                </a:solidFill>
              </a:rPr>
              <a:t>Noodles with tomatoes and eggs</a:t>
            </a: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3492500" y="3357563"/>
            <a:ext cx="1304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000" b="1"/>
              <a:t>大葱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50825" y="0"/>
            <a:ext cx="86423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A50021"/>
                </a:solidFill>
              </a:rPr>
              <a:t>First </a:t>
            </a:r>
            <a:r>
              <a:rPr lang="en-US" altLang="zh-CN" sz="3600" b="1"/>
              <a:t>,wash the tomatoes, </a:t>
            </a:r>
            <a:r>
              <a:rPr lang="en-US" altLang="zh-CN" sz="3600" b="1">
                <a:solidFill>
                  <a:srgbClr val="0000FF"/>
                </a:solidFill>
              </a:rPr>
              <a:t>green onions</a:t>
            </a:r>
            <a:r>
              <a:rPr lang="en-US" altLang="zh-CN" sz="3600" b="1"/>
              <a:t> and </a:t>
            </a:r>
            <a:r>
              <a:rPr lang="en-US" altLang="zh-CN" sz="3600" b="1">
                <a:solidFill>
                  <a:srgbClr val="0000FF"/>
                </a:solidFill>
              </a:rPr>
              <a:t>ginger</a:t>
            </a:r>
            <a:r>
              <a:rPr lang="en-US" altLang="zh-CN" sz="3600" b="1"/>
              <a:t>s. </a:t>
            </a:r>
            <a:r>
              <a:rPr lang="en-US" altLang="zh-CN" sz="3600" b="1">
                <a:solidFill>
                  <a:srgbClr val="A50021"/>
                </a:solidFill>
              </a:rPr>
              <a:t>Next</a:t>
            </a:r>
            <a:r>
              <a:rPr lang="en-US" altLang="zh-CN" sz="3600" b="1"/>
              <a:t>, </a:t>
            </a:r>
            <a:r>
              <a:rPr lang="en-US" altLang="zh-CN" b="1"/>
              <a:t>cut them up. </a:t>
            </a:r>
            <a:r>
              <a:rPr lang="en-US" altLang="zh-CN" sz="3600" b="1">
                <a:solidFill>
                  <a:srgbClr val="A50021"/>
                </a:solidFill>
              </a:rPr>
              <a:t>Then</a:t>
            </a:r>
            <a:r>
              <a:rPr lang="en-US" altLang="zh-CN" sz="3600" b="1"/>
              <a:t>, </a:t>
            </a:r>
            <a:r>
              <a:rPr lang="en-US" altLang="zh-CN" sz="3600" b="1">
                <a:solidFill>
                  <a:srgbClr val="0000FF"/>
                </a:solidFill>
              </a:rPr>
              <a:t>break </a:t>
            </a:r>
            <a:r>
              <a:rPr lang="en-US" altLang="zh-CN" sz="3600" b="1"/>
              <a:t>three eggs and pour them into  a bowl. Mix together the eggs ,tomatoes, green onions and gingers. Add some salt and sugar in it.</a:t>
            </a: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179388" y="3213100"/>
            <a:ext cx="8280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A50021"/>
                </a:solidFill>
              </a:rPr>
              <a:t>Next</a:t>
            </a:r>
            <a:r>
              <a:rPr lang="en-US" altLang="zh-CN" sz="3600" b="1"/>
              <a:t>, put some oil in the pot. Heat it and </a:t>
            </a:r>
            <a:r>
              <a:rPr lang="en-US" altLang="zh-CN" sz="3600" b="1">
                <a:solidFill>
                  <a:srgbClr val="0000FF"/>
                </a:solidFill>
              </a:rPr>
              <a:t>fry</a:t>
            </a:r>
            <a:r>
              <a:rPr lang="en-US" altLang="zh-CN" sz="3600" b="1"/>
              <a:t> the eggs mix. </a:t>
            </a:r>
            <a:r>
              <a:rPr lang="en-US" altLang="zh-CN" sz="3600" b="1">
                <a:solidFill>
                  <a:srgbClr val="A50021"/>
                </a:solidFill>
              </a:rPr>
              <a:t>Finally,</a:t>
            </a:r>
            <a:r>
              <a:rPr lang="en-US" altLang="zh-CN" sz="3600" b="1"/>
              <a:t> put some water in the pot . When the water boils, put the noodles in it. Cook it for 5 minutes. You can dish out them and eat them.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/>
      <p:bldP spid="1054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Box 3"/>
          <p:cNvSpPr txBox="1">
            <a:spLocks noChangeArrowheads="1"/>
          </p:cNvSpPr>
          <p:nvPr/>
        </p:nvSpPr>
        <p:spPr bwMode="auto">
          <a:xfrm>
            <a:off x="381000" y="908050"/>
            <a:ext cx="8763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>
                <a:solidFill>
                  <a:srgbClr val="0000CC"/>
                </a:solidFill>
                <a:latin typeface="Arial" charset="0"/>
              </a:rPr>
              <a:t>3c Write a recipe for your favorite food</a:t>
            </a:r>
            <a:endParaRPr lang="zh-CN" altLang="en-US" sz="36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7283" name="TextBox 4"/>
          <p:cNvSpPr txBox="1">
            <a:spLocks noChangeArrowheads="1"/>
          </p:cNvSpPr>
          <p:nvPr/>
        </p:nvSpPr>
        <p:spPr bwMode="auto">
          <a:xfrm>
            <a:off x="1143000" y="2133600"/>
            <a:ext cx="716280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charset="0"/>
              <a:buNone/>
            </a:pPr>
            <a:r>
              <a:rPr lang="en-US" sz="2800" b="1">
                <a:cs typeface="Times New Roman" pitchFamily="18" charset="0"/>
              </a:rPr>
              <a:t>I like </a:t>
            </a:r>
            <a:r>
              <a:rPr lang="en-US" sz="1800">
                <a:latin typeface="Arial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en-US" sz="18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3029</TotalTime>
  <Words>958</Words>
  <Application>Microsoft Office PowerPoint</Application>
  <PresentationFormat>全屏显示(4:3)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Times New Roman</vt:lpstr>
      <vt:lpstr>宋体</vt:lpstr>
      <vt:lpstr>Arial</vt:lpstr>
      <vt:lpstr>Calibri</vt:lpstr>
      <vt:lpstr>黑体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一、选词填空</vt:lpstr>
      <vt:lpstr>PowerPoint 演示文稿</vt:lpstr>
      <vt:lpstr>PowerPoint 演示文稿</vt:lpstr>
      <vt:lpstr>PowerPoint 演示文稿</vt:lpstr>
      <vt:lpstr>4. Please ___the blender. Let’s taste it.      A. turn on               B. turn off        C. turn up              D. turn down 5. Then ____ peppers and ____on the cheese.      A. cut up: put them        B. cut up; put it                C. cut in; put them         D. cuts up; put it  6. Pour water ____ the blender.     A. of        B. into      C. on       D. up</vt:lpstr>
      <vt:lpstr>7. How ____ bread do we need?    A. many    B. long          C. often    D. much   8.There are ___ and a cup of yogurt.   A. two teaspoons of honey    B. a teaspoon of honey   C. two teaspoon of honey  D. a teaspoons of honey</vt:lpstr>
      <vt:lpstr>PowerPoint 演示文稿</vt:lpstr>
      <vt:lpstr>4. There is only a little water in the  bottle. (划线部分提问) _____ _____ water ___ _____ in the   bottle? 5. There are some sandwiches on   the plate. (改为一般疑问句) _____  _____  ____ sandwiches  on the plate?</vt:lpstr>
      <vt:lpstr>Homework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408</cp:revision>
  <dcterms:created xsi:type="dcterms:W3CDTF">2013-03-17T02:35:29Z</dcterms:created>
  <dcterms:modified xsi:type="dcterms:W3CDTF">2015-08-12T06:47:34Z</dcterms:modified>
</cp:coreProperties>
</file>